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4" r:id="rId3"/>
  </p:sldMasterIdLst>
  <p:notesMasterIdLst>
    <p:notesMasterId r:id="rId12"/>
  </p:notesMasterIdLst>
  <p:handoutMasterIdLst>
    <p:handoutMasterId r:id="rId13"/>
  </p:handoutMasterIdLst>
  <p:sldIdLst>
    <p:sldId id="299" r:id="rId4"/>
    <p:sldId id="258" r:id="rId5"/>
    <p:sldId id="270" r:id="rId6"/>
    <p:sldId id="272" r:id="rId7"/>
    <p:sldId id="303" r:id="rId8"/>
    <p:sldId id="290" r:id="rId9"/>
    <p:sldId id="283" r:id="rId10"/>
    <p:sldId id="302" r:id="rId11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7DE1"/>
    <a:srgbClr val="F4BD2D"/>
    <a:srgbClr val="F07624"/>
    <a:srgbClr val="1ED4DE"/>
    <a:srgbClr val="E62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5" autoAdjust="0"/>
    <p:restoredTop sz="94694"/>
  </p:normalViewPr>
  <p:slideViewPr>
    <p:cSldViewPr showGuides="1">
      <p:cViewPr varScale="1">
        <p:scale>
          <a:sx n="161" d="100"/>
          <a:sy n="161" d="100"/>
        </p:scale>
        <p:origin x="808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83" d="100"/>
          <a:sy n="83" d="100"/>
        </p:scale>
        <p:origin x="5850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52B2B-0BBC-4845-BD5C-6186374697E3}" type="datetimeFigureOut">
              <a:rPr lang="ko-KR" altLang="en-US" smtClean="0"/>
              <a:t>2021. 5. 6.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2153E3-D943-4A51-8AD5-41FA50EBC5B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958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tiff>
</file>

<file path=ppt/media/image13.jp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03E5EA-26C5-F448-AF30-FEE20E612335}" type="datetimeFigureOut">
              <a:rPr lang="en-US" smtClean="0"/>
              <a:t>5/6/21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F603F5-1F9D-5543-9BCF-82C052278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064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F603F5-1F9D-5543-9BCF-82C052278C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677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F603F5-1F9D-5543-9BCF-82C052278CE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88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F603F5-1F9D-5543-9BCF-82C052278CE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368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6F603F5-1F9D-5543-9BCF-82C052278CE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4221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/>
          <p:cNvSpPr>
            <a:spLocks noGrp="1"/>
          </p:cNvSpPr>
          <p:nvPr>
            <p:ph type="title" hasCustomPrompt="1"/>
          </p:nvPr>
        </p:nvSpPr>
        <p:spPr>
          <a:xfrm>
            <a:off x="0" y="627534"/>
            <a:ext cx="9144000" cy="533308"/>
          </a:xfrm>
          <a:prstGeom prst="rect">
            <a:avLst/>
          </a:prstGeom>
        </p:spPr>
        <p:txBody>
          <a:bodyPr anchor="ctr"/>
          <a:lstStyle>
            <a:lvl1pPr>
              <a:buFontTx/>
              <a:buNone/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>
                <a:ea typeface="맑은 고딕" pitchFamily="50" charset="-127"/>
              </a:rPr>
              <a:t>FREE PPT TEMPLATES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B3F0AB86-7940-4230-BC06-4EF20DC497B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203598"/>
            <a:ext cx="9143999" cy="432000"/>
          </a:xfrm>
          <a:prstGeom prst="rect">
            <a:avLst/>
          </a:prstGeom>
        </p:spPr>
        <p:txBody>
          <a:bodyPr lIns="108000" anchor="ctr"/>
          <a:lstStyle>
            <a:lvl1pPr marL="0" indent="0" algn="ctr">
              <a:buNone/>
              <a:defRPr sz="1200" b="1" baseline="0">
                <a:solidFill>
                  <a:schemeClr val="tx1"/>
                </a:solidFill>
                <a:effectLst/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</a:t>
            </a:r>
          </a:p>
          <a:p>
            <a:pPr lvl="0"/>
            <a:r>
              <a:rPr lang="en-US" altLang="ko-KR" dirty="0"/>
              <a:t>OF YOUR PRESENTATION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4619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-1"/>
            <a:ext cx="9144000" cy="27162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2024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548178" y="557440"/>
            <a:ext cx="2592000" cy="40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012448" y="557440"/>
            <a:ext cx="2592000" cy="40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280313" y="557440"/>
            <a:ext cx="2592000" cy="4032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2089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059900" y="1"/>
            <a:ext cx="3024200" cy="2571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572100" y="2571750"/>
            <a:ext cx="1512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059900" y="2571750"/>
            <a:ext cx="1512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64765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426012" y="540000"/>
            <a:ext cx="1728192" cy="40370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553804" y="540000"/>
            <a:ext cx="1728192" cy="40370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298220" y="540000"/>
            <a:ext cx="1728192" cy="40370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62618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-1"/>
            <a:ext cx="9144000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69120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C7304401-68B8-4E0E-A9DB-540B76DF928B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563888" y="638650"/>
            <a:ext cx="4320480" cy="4504851"/>
          </a:xfrm>
          <a:custGeom>
            <a:avLst/>
            <a:gdLst>
              <a:gd name="connsiteX0" fmla="*/ 2160240 w 4320480"/>
              <a:gd name="connsiteY0" fmla="*/ 0 h 4504851"/>
              <a:gd name="connsiteX1" fmla="*/ 4320480 w 4320480"/>
              <a:gd name="connsiteY1" fmla="*/ 4504851 h 4504851"/>
              <a:gd name="connsiteX2" fmla="*/ 0 w 4320480"/>
              <a:gd name="connsiteY2" fmla="*/ 4504851 h 4504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20480" h="4504851">
                <a:moveTo>
                  <a:pt x="2160240" y="0"/>
                </a:moveTo>
                <a:lnTo>
                  <a:pt x="4320480" y="4504851"/>
                </a:lnTo>
                <a:lnTo>
                  <a:pt x="0" y="45048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D2ABAD60-FE41-4786-B9AF-4454375D2129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5635630" y="1"/>
            <a:ext cx="3508370" cy="4339267"/>
          </a:xfrm>
          <a:custGeom>
            <a:avLst/>
            <a:gdLst>
              <a:gd name="connsiteX0" fmla="*/ 0 w 3508370"/>
              <a:gd name="connsiteY0" fmla="*/ 0 h 4339267"/>
              <a:gd name="connsiteX1" fmla="*/ 3508370 w 3508370"/>
              <a:gd name="connsiteY1" fmla="*/ 0 h 4339267"/>
              <a:gd name="connsiteX2" fmla="*/ 3504823 w 3508370"/>
              <a:gd name="connsiteY2" fmla="*/ 1594801 h 4339267"/>
              <a:gd name="connsiteX3" fmla="*/ 2097974 w 3508370"/>
              <a:gd name="connsiteY3" fmla="*/ 4339267 h 4339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8370" h="4339267">
                <a:moveTo>
                  <a:pt x="0" y="0"/>
                </a:moveTo>
                <a:lnTo>
                  <a:pt x="3508370" y="0"/>
                </a:lnTo>
                <a:cubicBezTo>
                  <a:pt x="3507188" y="531600"/>
                  <a:pt x="3506005" y="1063201"/>
                  <a:pt x="3504823" y="1594801"/>
                </a:cubicBezTo>
                <a:lnTo>
                  <a:pt x="2097974" y="43392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21802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0"/>
            <a:ext cx="5076056" cy="51435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57298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452395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3" name="Rounded Rectangle 12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Rounded Rectangle 15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Half Frame 16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656042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6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accent3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amond 10"/>
          <p:cNvSpPr/>
          <p:nvPr userDrawn="1"/>
        </p:nvSpPr>
        <p:spPr>
          <a:xfrm rot="10800000">
            <a:off x="3222000" y="3337155"/>
            <a:ext cx="2700000" cy="1806344"/>
          </a:xfrm>
          <a:custGeom>
            <a:avLst/>
            <a:gdLst/>
            <a:ahLst/>
            <a:cxnLst/>
            <a:rect l="l" t="t" r="r" b="b"/>
            <a:pathLst>
              <a:path w="2700000" h="1806344">
                <a:moveTo>
                  <a:pt x="456344" y="0"/>
                </a:moveTo>
                <a:lnTo>
                  <a:pt x="2243656" y="0"/>
                </a:lnTo>
                <a:lnTo>
                  <a:pt x="2700000" y="456344"/>
                </a:lnTo>
                <a:lnTo>
                  <a:pt x="1350000" y="1806344"/>
                </a:lnTo>
                <a:lnTo>
                  <a:pt x="0" y="45634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Isosceles Triangle 4"/>
          <p:cNvSpPr/>
          <p:nvPr userDrawn="1"/>
        </p:nvSpPr>
        <p:spPr>
          <a:xfrm rot="10800000">
            <a:off x="3746892" y="0"/>
            <a:ext cx="1650216" cy="812260"/>
          </a:xfrm>
          <a:prstGeom prst="triangl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" name="Isosceles Triangle 5"/>
          <p:cNvSpPr/>
          <p:nvPr userDrawn="1"/>
        </p:nvSpPr>
        <p:spPr>
          <a:xfrm rot="10800000">
            <a:off x="4041648" y="99959"/>
            <a:ext cx="1060704" cy="55436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8E48000A-B218-4CCF-8C0E-D9ACDAFA26B8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312000" y="3430238"/>
            <a:ext cx="2520000" cy="1713262"/>
          </a:xfrm>
          <a:custGeom>
            <a:avLst/>
            <a:gdLst>
              <a:gd name="connsiteX0" fmla="*/ 1260000 w 2520000"/>
              <a:gd name="connsiteY0" fmla="*/ 0 h 1713262"/>
              <a:gd name="connsiteX1" fmla="*/ 2520000 w 2520000"/>
              <a:gd name="connsiteY1" fmla="*/ 1260000 h 1713262"/>
              <a:gd name="connsiteX2" fmla="*/ 2066250 w 2520000"/>
              <a:gd name="connsiteY2" fmla="*/ 1713262 h 1713262"/>
              <a:gd name="connsiteX3" fmla="*/ 439730 w 2520000"/>
              <a:gd name="connsiteY3" fmla="*/ 1706453 h 1713262"/>
              <a:gd name="connsiteX4" fmla="*/ 0 w 2520000"/>
              <a:gd name="connsiteY4" fmla="*/ 1260000 h 1713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20000" h="1713262">
                <a:moveTo>
                  <a:pt x="1260000" y="0"/>
                </a:moveTo>
                <a:lnTo>
                  <a:pt x="2520000" y="1260000"/>
                </a:lnTo>
                <a:lnTo>
                  <a:pt x="2066250" y="1713262"/>
                </a:lnTo>
                <a:lnTo>
                  <a:pt x="439730" y="1706453"/>
                </a:lnTo>
                <a:lnTo>
                  <a:pt x="0" y="126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5305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5030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125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1550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chemeClr val="accent3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amond 10"/>
          <p:cNvSpPr/>
          <p:nvPr userDrawn="1"/>
        </p:nvSpPr>
        <p:spPr>
          <a:xfrm>
            <a:off x="3203848" y="-2322"/>
            <a:ext cx="2700000" cy="1806344"/>
          </a:xfrm>
          <a:custGeom>
            <a:avLst/>
            <a:gdLst/>
            <a:ahLst/>
            <a:cxnLst/>
            <a:rect l="l" t="t" r="r" b="b"/>
            <a:pathLst>
              <a:path w="2700000" h="1806344">
                <a:moveTo>
                  <a:pt x="456344" y="0"/>
                </a:moveTo>
                <a:lnTo>
                  <a:pt x="2243656" y="0"/>
                </a:lnTo>
                <a:lnTo>
                  <a:pt x="2700000" y="456344"/>
                </a:lnTo>
                <a:lnTo>
                  <a:pt x="1350000" y="1806344"/>
                </a:lnTo>
                <a:lnTo>
                  <a:pt x="0" y="45634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Isosceles Triangle 4"/>
          <p:cNvSpPr/>
          <p:nvPr userDrawn="1"/>
        </p:nvSpPr>
        <p:spPr>
          <a:xfrm>
            <a:off x="3746892" y="4331240"/>
            <a:ext cx="1650216" cy="812260"/>
          </a:xfrm>
          <a:prstGeom prst="triangl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" name="Isosceles Triangle 5"/>
          <p:cNvSpPr/>
          <p:nvPr userDrawn="1"/>
        </p:nvSpPr>
        <p:spPr>
          <a:xfrm>
            <a:off x="4041648" y="4493810"/>
            <a:ext cx="1060704" cy="55436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28FC5FB3-D739-474A-9148-1ABF4FC27690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293848" y="1"/>
            <a:ext cx="2520000" cy="1711155"/>
          </a:xfrm>
          <a:custGeom>
            <a:avLst/>
            <a:gdLst>
              <a:gd name="connsiteX0" fmla="*/ 442968 w 2520000"/>
              <a:gd name="connsiteY0" fmla="*/ 0 h 1711155"/>
              <a:gd name="connsiteX1" fmla="*/ 985757 w 2520000"/>
              <a:gd name="connsiteY1" fmla="*/ 0 h 1711155"/>
              <a:gd name="connsiteX2" fmla="*/ 2080270 w 2520000"/>
              <a:gd name="connsiteY2" fmla="*/ 4702 h 1711155"/>
              <a:gd name="connsiteX3" fmla="*/ 2520000 w 2520000"/>
              <a:gd name="connsiteY3" fmla="*/ 451155 h 1711155"/>
              <a:gd name="connsiteX4" fmla="*/ 1260000 w 2520000"/>
              <a:gd name="connsiteY4" fmla="*/ 1711155 h 1711155"/>
              <a:gd name="connsiteX5" fmla="*/ 0 w 2520000"/>
              <a:gd name="connsiteY5" fmla="*/ 451155 h 1711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1711155">
                <a:moveTo>
                  <a:pt x="442968" y="0"/>
                </a:moveTo>
                <a:lnTo>
                  <a:pt x="985757" y="0"/>
                </a:lnTo>
                <a:lnTo>
                  <a:pt x="2080270" y="4702"/>
                </a:lnTo>
                <a:lnTo>
                  <a:pt x="2520000" y="451155"/>
                </a:lnTo>
                <a:lnTo>
                  <a:pt x="1260000" y="1711155"/>
                </a:lnTo>
                <a:lnTo>
                  <a:pt x="0" y="45115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9455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65878" y="1176692"/>
            <a:ext cx="1871760" cy="305124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2612855" y="1176061"/>
            <a:ext cx="1871760" cy="305124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4659832" y="1175430"/>
            <a:ext cx="1871760" cy="30512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6706810" y="1174799"/>
            <a:ext cx="1871760" cy="30512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825475" y="1320085"/>
            <a:ext cx="1352567" cy="13525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6966407" y="1320085"/>
            <a:ext cx="1352567" cy="13525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872452" y="1320085"/>
            <a:ext cx="1352567" cy="13525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919429" y="1320085"/>
            <a:ext cx="1352567" cy="13525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4974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KBM-정애\014-Fullppt\PNG이미지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754" y="451443"/>
            <a:ext cx="3282039" cy="3272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1363708" y="584771"/>
            <a:ext cx="2991584" cy="20767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143454" y="1295867"/>
            <a:ext cx="3055840" cy="22313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8149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pic>
        <p:nvPicPr>
          <p:cNvPr id="11" name="Picture 4" descr="D:\KBM-정애\014-Fullppt\PNG이미지\노트북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2499742"/>
            <a:ext cx="3600400" cy="183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753800" y="2764640"/>
            <a:ext cx="1711407" cy="124967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0998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3216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72" r:id="rId2"/>
  </p:sldLayoutIdLst>
  <p:hf hdr="0" ftr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4156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7" r:id="rId3"/>
    <p:sldLayoutId id="2147483671" r:id="rId4"/>
    <p:sldLayoutId id="2147483658" r:id="rId5"/>
    <p:sldLayoutId id="2147483659" r:id="rId6"/>
    <p:sldLayoutId id="2147483673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75" r:id="rId15"/>
    <p:sldLayoutId id="2147483674" r:id="rId16"/>
  </p:sldLayoutIdLst>
  <p:hf hdr="0" ftr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2709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hdr="0" ftr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43558"/>
            <a:ext cx="9119991" cy="576064"/>
          </a:xfrm>
        </p:spPr>
        <p:txBody>
          <a:bodyPr/>
          <a:lstStyle/>
          <a:p>
            <a:r>
              <a:rPr lang="en-US" sz="2800" dirty="0"/>
              <a:t>House Prices: </a:t>
            </a:r>
            <a:r>
              <a:rPr lang="en-US" sz="2900" dirty="0"/>
              <a:t>Advanced</a:t>
            </a:r>
            <a:r>
              <a:rPr lang="en-US" sz="2800" dirty="0"/>
              <a:t> Regression Techniques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-108520" y="1779662"/>
            <a:ext cx="9143999" cy="432000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altLang="ko-K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Kaggle Project Using Python</a:t>
            </a:r>
          </a:p>
          <a:p>
            <a:pPr>
              <a:spcBef>
                <a:spcPts val="0"/>
              </a:spcBef>
              <a:defRPr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0"/>
              </a:spcBef>
              <a:defRPr/>
            </a:pP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Mengqi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Fan</a:t>
            </a:r>
          </a:p>
        </p:txBody>
      </p:sp>
    </p:spTree>
    <p:extLst>
      <p:ext uri="{BB962C8B-B14F-4D97-AF65-F5344CB8AC3E}">
        <p14:creationId xmlns:p14="http://schemas.microsoft.com/office/powerpoint/2010/main" val="378434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9672" y="118100"/>
            <a:ext cx="7524328" cy="884466"/>
          </a:xfrm>
        </p:spPr>
        <p:txBody>
          <a:bodyPr/>
          <a:lstStyle/>
          <a:p>
            <a:r>
              <a:rPr lang="en-US" altLang="ko-KR" dirty="0">
                <a:solidFill>
                  <a:schemeClr val="accent5"/>
                </a:solidFill>
              </a:rPr>
              <a:t>Agenda</a:t>
            </a:r>
            <a:endParaRPr lang="ko-KR" alt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E781B26-117E-9C43-B161-1F64D0C8F3F5}"/>
              </a:ext>
            </a:extLst>
          </p:cNvPr>
          <p:cNvGrpSpPr/>
          <p:nvPr/>
        </p:nvGrpSpPr>
        <p:grpSpPr>
          <a:xfrm>
            <a:off x="2079428" y="1209498"/>
            <a:ext cx="6524572" cy="3367502"/>
            <a:chOff x="2079428" y="1209498"/>
            <a:chExt cx="6524572" cy="3367502"/>
          </a:xfrm>
        </p:grpSpPr>
        <p:sp>
          <p:nvSpPr>
            <p:cNvPr id="49" name="Pentagon 48"/>
            <p:cNvSpPr/>
            <p:nvPr/>
          </p:nvSpPr>
          <p:spPr>
            <a:xfrm>
              <a:off x="2079428" y="1209498"/>
              <a:ext cx="1116184" cy="576000"/>
            </a:xfrm>
            <a:prstGeom prst="homePlate">
              <a:avLst>
                <a:gd name="adj" fmla="val 5491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4" name="Rectangle 2"/>
            <p:cNvSpPr/>
            <p:nvPr/>
          </p:nvSpPr>
          <p:spPr>
            <a:xfrm>
              <a:off x="2974842" y="1209498"/>
              <a:ext cx="5629158" cy="576000"/>
            </a:xfrm>
            <a:custGeom>
              <a:avLst/>
              <a:gdLst/>
              <a:ahLst/>
              <a:cxnLst/>
              <a:rect l="l" t="t" r="r" b="b"/>
              <a:pathLst>
                <a:path w="6460280" h="792000">
                  <a:moveTo>
                    <a:pt x="0" y="0"/>
                  </a:moveTo>
                  <a:lnTo>
                    <a:pt x="6460280" y="0"/>
                  </a:lnTo>
                  <a:lnTo>
                    <a:pt x="6460280" y="792000"/>
                  </a:lnTo>
                  <a:lnTo>
                    <a:pt x="0" y="792000"/>
                  </a:lnTo>
                  <a:lnTo>
                    <a:pt x="396000" y="396000"/>
                  </a:ln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161101" y="1288494"/>
              <a:ext cx="604639" cy="43088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</a:p>
          </p:txBody>
        </p:sp>
        <p:sp>
          <p:nvSpPr>
            <p:cNvPr id="61" name="TextBox 12"/>
            <p:cNvSpPr txBox="1"/>
            <p:nvPr/>
          </p:nvSpPr>
          <p:spPr bwMode="auto">
            <a:xfrm>
              <a:off x="3294754" y="1307077"/>
              <a:ext cx="4989334" cy="369332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zh-CN" b="1" dirty="0">
                  <a:cs typeface="Arial" pitchFamily="34" charset="0"/>
                </a:rPr>
                <a:t>Problem</a:t>
              </a:r>
              <a:r>
                <a:rPr lang="zh-CN" altLang="en-US" b="1" dirty="0">
                  <a:cs typeface="Arial" pitchFamily="34" charset="0"/>
                </a:rPr>
                <a:t> </a:t>
              </a:r>
              <a:r>
                <a:rPr lang="en-US" altLang="zh-CN" b="1" dirty="0">
                  <a:cs typeface="Arial" pitchFamily="34" charset="0"/>
                </a:rPr>
                <a:t>Overview</a:t>
              </a:r>
              <a:endParaRPr lang="ko-KR" altLang="en-US" b="1" dirty="0">
                <a:cs typeface="Arial" pitchFamily="34" charset="0"/>
              </a:endParaRPr>
            </a:p>
          </p:txBody>
        </p:sp>
        <p:sp>
          <p:nvSpPr>
            <p:cNvPr id="108" name="Pentagon 107"/>
            <p:cNvSpPr/>
            <p:nvPr/>
          </p:nvSpPr>
          <p:spPr>
            <a:xfrm>
              <a:off x="2079428" y="1907374"/>
              <a:ext cx="1116184" cy="576000"/>
            </a:xfrm>
            <a:prstGeom prst="homePlate">
              <a:avLst>
                <a:gd name="adj" fmla="val 5491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9" name="Rectangle 2"/>
            <p:cNvSpPr/>
            <p:nvPr/>
          </p:nvSpPr>
          <p:spPr>
            <a:xfrm>
              <a:off x="2974842" y="1907374"/>
              <a:ext cx="5629158" cy="576000"/>
            </a:xfrm>
            <a:custGeom>
              <a:avLst/>
              <a:gdLst/>
              <a:ahLst/>
              <a:cxnLst/>
              <a:rect l="l" t="t" r="r" b="b"/>
              <a:pathLst>
                <a:path w="6460280" h="792000">
                  <a:moveTo>
                    <a:pt x="0" y="0"/>
                  </a:moveTo>
                  <a:lnTo>
                    <a:pt x="6460280" y="0"/>
                  </a:lnTo>
                  <a:lnTo>
                    <a:pt x="6460280" y="792000"/>
                  </a:lnTo>
                  <a:lnTo>
                    <a:pt x="0" y="792000"/>
                  </a:lnTo>
                  <a:lnTo>
                    <a:pt x="396000" y="396000"/>
                  </a:ln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161101" y="1986370"/>
              <a:ext cx="604639" cy="43088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</a:p>
          </p:txBody>
        </p:sp>
        <p:sp>
          <p:nvSpPr>
            <p:cNvPr id="112" name="TextBox 10"/>
            <p:cNvSpPr txBox="1"/>
            <p:nvPr/>
          </p:nvSpPr>
          <p:spPr bwMode="auto">
            <a:xfrm>
              <a:off x="3294754" y="2010708"/>
              <a:ext cx="5132902" cy="369332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zh-CN" b="1" dirty="0">
                  <a:cs typeface="Arial" pitchFamily="34" charset="0"/>
                </a:rPr>
                <a:t>P</a:t>
              </a:r>
              <a:r>
                <a:rPr lang="en-US" altLang="ko-KR" b="1" dirty="0">
                  <a:cs typeface="Arial" pitchFamily="34" charset="0"/>
                </a:rPr>
                <a:t>reprocessing and </a:t>
              </a:r>
              <a:r>
                <a:rPr lang="en-US" altLang="zh-CN" b="1" dirty="0">
                  <a:cs typeface="Arial" pitchFamily="34" charset="0"/>
                </a:rPr>
                <a:t>E</a:t>
              </a:r>
              <a:r>
                <a:rPr lang="en-US" altLang="ko-KR" b="1" dirty="0">
                  <a:cs typeface="Arial" pitchFamily="34" charset="0"/>
                </a:rPr>
                <a:t>xploratory </a:t>
              </a:r>
              <a:r>
                <a:rPr lang="en-US" altLang="zh-CN" b="1" dirty="0">
                  <a:cs typeface="Arial" pitchFamily="34" charset="0"/>
                </a:rPr>
                <a:t>D</a:t>
              </a:r>
              <a:r>
                <a:rPr lang="en-US" altLang="ko-KR" b="1" dirty="0">
                  <a:cs typeface="Arial" pitchFamily="34" charset="0"/>
                </a:rPr>
                <a:t>ata </a:t>
              </a:r>
              <a:r>
                <a:rPr lang="en-US" altLang="zh-CN" b="1" dirty="0">
                  <a:cs typeface="Arial" pitchFamily="34" charset="0"/>
                </a:rPr>
                <a:t>A</a:t>
              </a:r>
              <a:r>
                <a:rPr lang="en-US" altLang="ko-KR" b="1" dirty="0">
                  <a:cs typeface="Arial" pitchFamily="34" charset="0"/>
                </a:rPr>
                <a:t>nalysis</a:t>
              </a:r>
            </a:p>
          </p:txBody>
        </p:sp>
        <p:sp>
          <p:nvSpPr>
            <p:cNvPr id="115" name="Pentagon 114"/>
            <p:cNvSpPr/>
            <p:nvPr/>
          </p:nvSpPr>
          <p:spPr>
            <a:xfrm>
              <a:off x="2079428" y="2605250"/>
              <a:ext cx="1116184" cy="576000"/>
            </a:xfrm>
            <a:prstGeom prst="homePlate">
              <a:avLst>
                <a:gd name="adj" fmla="val 5491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6" name="Rectangle 2"/>
            <p:cNvSpPr/>
            <p:nvPr/>
          </p:nvSpPr>
          <p:spPr>
            <a:xfrm>
              <a:off x="2974842" y="2605250"/>
              <a:ext cx="5629158" cy="576000"/>
            </a:xfrm>
            <a:custGeom>
              <a:avLst/>
              <a:gdLst/>
              <a:ahLst/>
              <a:cxnLst/>
              <a:rect l="l" t="t" r="r" b="b"/>
              <a:pathLst>
                <a:path w="6460280" h="792000">
                  <a:moveTo>
                    <a:pt x="0" y="0"/>
                  </a:moveTo>
                  <a:lnTo>
                    <a:pt x="6460280" y="0"/>
                  </a:lnTo>
                  <a:lnTo>
                    <a:pt x="6460280" y="792000"/>
                  </a:lnTo>
                  <a:lnTo>
                    <a:pt x="0" y="792000"/>
                  </a:lnTo>
                  <a:lnTo>
                    <a:pt x="396000" y="396000"/>
                  </a:ln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2161101" y="2684246"/>
              <a:ext cx="604639" cy="43088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</a:p>
          </p:txBody>
        </p:sp>
        <p:sp>
          <p:nvSpPr>
            <p:cNvPr id="119" name="TextBox 10"/>
            <p:cNvSpPr txBox="1"/>
            <p:nvPr/>
          </p:nvSpPr>
          <p:spPr bwMode="auto">
            <a:xfrm>
              <a:off x="3294754" y="2720675"/>
              <a:ext cx="4845318" cy="369332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zh-CN" b="1" dirty="0">
                  <a:cs typeface="Arial" pitchFamily="34" charset="0"/>
                </a:rPr>
                <a:t>Evaluation</a:t>
              </a:r>
              <a:r>
                <a:rPr lang="zh-CN" altLang="en-US" b="1" dirty="0">
                  <a:cs typeface="Arial" pitchFamily="34" charset="0"/>
                </a:rPr>
                <a:t> </a:t>
              </a:r>
              <a:r>
                <a:rPr lang="en-US" altLang="zh-CN" b="1" dirty="0">
                  <a:cs typeface="Arial" pitchFamily="34" charset="0"/>
                </a:rPr>
                <a:t>of</a:t>
              </a:r>
              <a:r>
                <a:rPr lang="zh-CN" altLang="en-US" b="1" dirty="0">
                  <a:cs typeface="Arial" pitchFamily="34" charset="0"/>
                </a:rPr>
                <a:t> </a:t>
              </a:r>
              <a:r>
                <a:rPr lang="en-US" altLang="zh-CN" b="1" dirty="0">
                  <a:cs typeface="Arial" pitchFamily="34" charset="0"/>
                </a:rPr>
                <a:t>Other</a:t>
              </a:r>
              <a:r>
                <a:rPr lang="zh-CN" altLang="en-US" b="1" dirty="0">
                  <a:cs typeface="Arial" pitchFamily="34" charset="0"/>
                </a:rPr>
                <a:t> </a:t>
              </a:r>
              <a:r>
                <a:rPr lang="en-US" altLang="zh-CN" b="1" dirty="0">
                  <a:cs typeface="Arial" pitchFamily="34" charset="0"/>
                </a:rPr>
                <a:t>Kernels</a:t>
              </a:r>
              <a:endParaRPr lang="en-US" altLang="ko-KR" b="1" dirty="0">
                <a:cs typeface="Arial" pitchFamily="34" charset="0"/>
              </a:endParaRPr>
            </a:p>
          </p:txBody>
        </p:sp>
        <p:sp>
          <p:nvSpPr>
            <p:cNvPr id="122" name="Pentagon 121"/>
            <p:cNvSpPr/>
            <p:nvPr/>
          </p:nvSpPr>
          <p:spPr>
            <a:xfrm>
              <a:off x="2079428" y="3303126"/>
              <a:ext cx="1116184" cy="576000"/>
            </a:xfrm>
            <a:prstGeom prst="homePlate">
              <a:avLst>
                <a:gd name="adj" fmla="val 54918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3" name="Rectangle 2"/>
            <p:cNvSpPr/>
            <p:nvPr/>
          </p:nvSpPr>
          <p:spPr>
            <a:xfrm>
              <a:off x="2974842" y="3303126"/>
              <a:ext cx="5629158" cy="576000"/>
            </a:xfrm>
            <a:custGeom>
              <a:avLst/>
              <a:gdLst/>
              <a:ahLst/>
              <a:cxnLst/>
              <a:rect l="l" t="t" r="r" b="b"/>
              <a:pathLst>
                <a:path w="6460280" h="792000">
                  <a:moveTo>
                    <a:pt x="0" y="0"/>
                  </a:moveTo>
                  <a:lnTo>
                    <a:pt x="6460280" y="0"/>
                  </a:lnTo>
                  <a:lnTo>
                    <a:pt x="6460280" y="792000"/>
                  </a:lnTo>
                  <a:lnTo>
                    <a:pt x="0" y="792000"/>
                  </a:lnTo>
                  <a:lnTo>
                    <a:pt x="396000" y="396000"/>
                  </a:ln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2161101" y="3382122"/>
              <a:ext cx="604639" cy="43088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</a:p>
          </p:txBody>
        </p:sp>
        <p:sp>
          <p:nvSpPr>
            <p:cNvPr id="126" name="TextBox 10"/>
            <p:cNvSpPr txBox="1"/>
            <p:nvPr/>
          </p:nvSpPr>
          <p:spPr bwMode="auto">
            <a:xfrm>
              <a:off x="3294754" y="3408994"/>
              <a:ext cx="4845318" cy="369332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zh-CN" b="1" dirty="0">
                  <a:cs typeface="Arial" pitchFamily="34" charset="0"/>
                </a:rPr>
                <a:t>Modeling</a:t>
              </a:r>
              <a:r>
                <a:rPr lang="zh-CN" altLang="en-US" b="1" dirty="0">
                  <a:cs typeface="Arial" pitchFamily="34" charset="0"/>
                </a:rPr>
                <a:t> </a:t>
              </a:r>
              <a:r>
                <a:rPr lang="en-US" altLang="zh-CN" b="1" dirty="0">
                  <a:cs typeface="Arial" pitchFamily="34" charset="0"/>
                </a:rPr>
                <a:t>Results</a:t>
              </a:r>
              <a:endParaRPr lang="en-US" altLang="ko-KR" b="1" dirty="0">
                <a:cs typeface="Arial" pitchFamily="34" charset="0"/>
              </a:endParaRPr>
            </a:p>
          </p:txBody>
        </p:sp>
        <p:sp>
          <p:nvSpPr>
            <p:cNvPr id="129" name="Pentagon 128"/>
            <p:cNvSpPr/>
            <p:nvPr/>
          </p:nvSpPr>
          <p:spPr>
            <a:xfrm>
              <a:off x="2079428" y="4001000"/>
              <a:ext cx="1116184" cy="576000"/>
            </a:xfrm>
            <a:prstGeom prst="homePlate">
              <a:avLst>
                <a:gd name="adj" fmla="val 54918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30" name="Rectangle 2"/>
            <p:cNvSpPr/>
            <p:nvPr/>
          </p:nvSpPr>
          <p:spPr>
            <a:xfrm>
              <a:off x="2974842" y="4001000"/>
              <a:ext cx="5629158" cy="576000"/>
            </a:xfrm>
            <a:custGeom>
              <a:avLst/>
              <a:gdLst/>
              <a:ahLst/>
              <a:cxnLst/>
              <a:rect l="l" t="t" r="r" b="b"/>
              <a:pathLst>
                <a:path w="6460280" h="792000">
                  <a:moveTo>
                    <a:pt x="0" y="0"/>
                  </a:moveTo>
                  <a:lnTo>
                    <a:pt x="6460280" y="0"/>
                  </a:lnTo>
                  <a:lnTo>
                    <a:pt x="6460280" y="792000"/>
                  </a:lnTo>
                  <a:lnTo>
                    <a:pt x="0" y="792000"/>
                  </a:lnTo>
                  <a:lnTo>
                    <a:pt x="396000" y="396000"/>
                  </a:ln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2161101" y="4079996"/>
              <a:ext cx="604639" cy="43088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  <a:cs typeface="Arial" pitchFamily="34" charset="0"/>
                </a:rPr>
                <a:t>05</a:t>
              </a:r>
            </a:p>
          </p:txBody>
        </p:sp>
        <p:sp>
          <p:nvSpPr>
            <p:cNvPr id="133" name="TextBox 10"/>
            <p:cNvSpPr txBox="1"/>
            <p:nvPr/>
          </p:nvSpPr>
          <p:spPr bwMode="auto">
            <a:xfrm>
              <a:off x="3294754" y="4110773"/>
              <a:ext cx="4845318" cy="369332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r>
                <a:rPr lang="en-US" altLang="zh-CN" b="1" dirty="0">
                  <a:cs typeface="Arial" pitchFamily="34" charset="0"/>
                </a:rPr>
                <a:t>Summary</a:t>
              </a:r>
              <a:r>
                <a:rPr lang="zh-CN" altLang="en-US" b="1" dirty="0">
                  <a:cs typeface="Arial" pitchFamily="34" charset="0"/>
                </a:rPr>
                <a:t> </a:t>
              </a:r>
              <a:r>
                <a:rPr lang="en-US" altLang="zh-CN" b="1" dirty="0">
                  <a:cs typeface="Arial" pitchFamily="34" charset="0"/>
                </a:rPr>
                <a:t>and</a:t>
              </a:r>
              <a:r>
                <a:rPr lang="zh-CN" altLang="en-US" b="1" dirty="0">
                  <a:cs typeface="Arial" pitchFamily="34" charset="0"/>
                </a:rPr>
                <a:t> </a:t>
              </a:r>
              <a:r>
                <a:rPr lang="en-US" altLang="zh-CN" b="1" dirty="0">
                  <a:cs typeface="Arial" pitchFamily="34" charset="0"/>
                </a:rPr>
                <a:t>Improvement</a:t>
              </a:r>
              <a:endParaRPr lang="en-US" altLang="ko-KR" b="1" dirty="0"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192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5"/>
                </a:solidFill>
              </a:rPr>
              <a:t>Problem Overview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085E078-4448-D14D-AA83-A12641AB82DB}"/>
              </a:ext>
            </a:extLst>
          </p:cNvPr>
          <p:cNvGrpSpPr/>
          <p:nvPr/>
        </p:nvGrpSpPr>
        <p:grpSpPr>
          <a:xfrm>
            <a:off x="247435" y="2034617"/>
            <a:ext cx="3149101" cy="2673971"/>
            <a:chOff x="247435" y="2034617"/>
            <a:chExt cx="3149101" cy="2673971"/>
          </a:xfrm>
        </p:grpSpPr>
        <p:grpSp>
          <p:nvGrpSpPr>
            <p:cNvPr id="3" name="Group 2"/>
            <p:cNvGrpSpPr/>
            <p:nvPr/>
          </p:nvGrpSpPr>
          <p:grpSpPr>
            <a:xfrm>
              <a:off x="247435" y="2414619"/>
              <a:ext cx="3149101" cy="2293969"/>
              <a:chOff x="247435" y="2414619"/>
              <a:chExt cx="3149101" cy="2293969"/>
            </a:xfrm>
          </p:grpSpPr>
          <p:sp>
            <p:nvSpPr>
              <p:cNvPr id="13" name="Rectangle 12"/>
              <p:cNvSpPr/>
              <p:nvPr/>
            </p:nvSpPr>
            <p:spPr>
              <a:xfrm rot="2700000" flipH="1">
                <a:off x="1034951" y="1627103"/>
                <a:ext cx="1574070" cy="3149101"/>
              </a:xfrm>
              <a:custGeom>
                <a:avLst/>
                <a:gdLst/>
                <a:ahLst/>
                <a:cxnLst/>
                <a:rect l="l" t="t" r="r" b="b"/>
                <a:pathLst>
                  <a:path w="1574070" h="3149101">
                    <a:moveTo>
                      <a:pt x="1396232" y="177838"/>
                    </a:moveTo>
                    <a:cubicBezTo>
                      <a:pt x="1732682" y="514288"/>
                      <a:pt x="1732682" y="1059782"/>
                      <a:pt x="1396232" y="1396232"/>
                    </a:cubicBezTo>
                    <a:cubicBezTo>
                      <a:pt x="1059782" y="1732681"/>
                      <a:pt x="514289" y="1732681"/>
                      <a:pt x="177839" y="1396232"/>
                    </a:cubicBezTo>
                    <a:cubicBezTo>
                      <a:pt x="-158611" y="1059782"/>
                      <a:pt x="-158611" y="514288"/>
                      <a:pt x="177839" y="177838"/>
                    </a:cubicBezTo>
                    <a:cubicBezTo>
                      <a:pt x="514289" y="-158611"/>
                      <a:pt x="1059782" y="-158611"/>
                      <a:pt x="1396232" y="177838"/>
                    </a:cubicBezTo>
                    <a:close/>
                    <a:moveTo>
                      <a:pt x="1574070" y="0"/>
                    </a:moveTo>
                    <a:cubicBezTo>
                      <a:pt x="1139403" y="-434668"/>
                      <a:pt x="434668" y="-434668"/>
                      <a:pt x="0" y="0"/>
                    </a:cubicBezTo>
                    <a:cubicBezTo>
                      <a:pt x="-434668" y="434667"/>
                      <a:pt x="-434668" y="1139403"/>
                      <a:pt x="0" y="1574070"/>
                    </a:cubicBezTo>
                    <a:cubicBezTo>
                      <a:pt x="149565" y="1723636"/>
                      <a:pt x="331107" y="1821737"/>
                      <a:pt x="522925" y="1867116"/>
                    </a:cubicBezTo>
                    <a:lnTo>
                      <a:pt x="522925" y="3149101"/>
                    </a:lnTo>
                    <a:lnTo>
                      <a:pt x="1051145" y="3149101"/>
                    </a:lnTo>
                    <a:lnTo>
                      <a:pt x="1051145" y="1867115"/>
                    </a:lnTo>
                    <a:cubicBezTo>
                      <a:pt x="1242964" y="1821737"/>
                      <a:pt x="1424505" y="1723636"/>
                      <a:pt x="1574070" y="1574070"/>
                    </a:cubicBezTo>
                    <a:cubicBezTo>
                      <a:pt x="2008738" y="1139403"/>
                      <a:pt x="2008738" y="434667"/>
                      <a:pt x="15740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Round Same Side Corner Rectangle 13"/>
              <p:cNvSpPr/>
              <p:nvPr/>
            </p:nvSpPr>
            <p:spPr>
              <a:xfrm rot="13500000" flipH="1">
                <a:off x="299369" y="4293587"/>
                <a:ext cx="528162" cy="30184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13315" name="Picture 3" descr="D:\KBM-정애\014-Fullppt\PNG이미지\지구본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4952" y="2034617"/>
              <a:ext cx="1236428" cy="12388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Group 37"/>
          <p:cNvGrpSpPr/>
          <p:nvPr/>
        </p:nvGrpSpPr>
        <p:grpSpPr>
          <a:xfrm>
            <a:off x="2991378" y="829629"/>
            <a:ext cx="5541061" cy="631455"/>
            <a:chOff x="7164222" y="739729"/>
            <a:chExt cx="1629365" cy="631455"/>
          </a:xfrm>
        </p:grpSpPr>
        <p:sp>
          <p:nvSpPr>
            <p:cNvPr id="39" name="TextBox 38"/>
            <p:cNvSpPr txBox="1"/>
            <p:nvPr/>
          </p:nvSpPr>
          <p:spPr>
            <a:xfrm>
              <a:off x="7164288" y="739729"/>
              <a:ext cx="14397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</a:t>
              </a:r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bjective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164222" y="1048019"/>
              <a:ext cx="162936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Predict sales</a:t>
              </a: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price for each house given</a:t>
              </a: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</a:t>
              </a: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</a:t>
              </a: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dataset</a:t>
              </a: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(</a:t>
              </a:r>
              <a:r>
                <a:rPr lang="en-US" altLang="zh-CN" sz="15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test.csv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)</a:t>
              </a:r>
              <a:endPara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2991379" y="3630600"/>
            <a:ext cx="4989147" cy="651922"/>
            <a:chOff x="7164223" y="856926"/>
            <a:chExt cx="1467073" cy="651922"/>
          </a:xfrm>
        </p:grpSpPr>
        <p:sp>
          <p:nvSpPr>
            <p:cNvPr id="42" name="TextBox 41"/>
            <p:cNvSpPr txBox="1"/>
            <p:nvPr/>
          </p:nvSpPr>
          <p:spPr>
            <a:xfrm>
              <a:off x="7164288" y="856926"/>
              <a:ext cx="14397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Task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Related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164223" y="1185683"/>
              <a:ext cx="146707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EDA,</a:t>
              </a: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Evaluation of Other Solutions,</a:t>
              </a: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Modeling </a:t>
              </a: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en-US" altLang="ko-KR" sz="15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723698" y="1534521"/>
            <a:ext cx="4971718" cy="1314725"/>
            <a:chOff x="7164288" y="805444"/>
            <a:chExt cx="1461948" cy="1314725"/>
          </a:xfrm>
        </p:grpSpPr>
        <p:sp>
          <p:nvSpPr>
            <p:cNvPr id="45" name="TextBox 44"/>
            <p:cNvSpPr txBox="1"/>
            <p:nvPr/>
          </p:nvSpPr>
          <p:spPr>
            <a:xfrm>
              <a:off x="7164288" y="805444"/>
              <a:ext cx="14397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Datasets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7164288" y="1076293"/>
              <a:ext cx="1461948" cy="10438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§"/>
              </a:pPr>
              <a:r>
                <a:rPr lang="en-US" altLang="zh-CN" sz="14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train.csv</a:t>
              </a:r>
              <a:r>
                <a:rPr lang="en-US" altLang="zh-CN" sz="14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</a:t>
              </a:r>
              <a:r>
                <a:rPr lang="zh-CN" altLang="en-US" sz="14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1460 observations with 79 variables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(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sale price of each house and 78 variables describ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ing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different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aspects of a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house)</a:t>
              </a:r>
            </a:p>
            <a:p>
              <a:pPr>
                <a:lnSpc>
                  <a:spcPts val="700"/>
                </a:lnSpc>
              </a:pP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285750" indent="-285750">
                <a:buFont typeface="Wingdings" pitchFamily="2" charset="2"/>
                <a:buChar char="§"/>
              </a:pPr>
              <a:r>
                <a:rPr lang="en-US" altLang="zh-CN" sz="14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test.csv:</a:t>
              </a:r>
              <a:r>
                <a:rPr lang="zh-CN" altLang="en-US" sz="14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1459 observations with 78 explanatory variables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3723698" y="2896231"/>
            <a:ext cx="4902085" cy="615919"/>
            <a:chOff x="7117409" y="648331"/>
            <a:chExt cx="1441472" cy="615919"/>
          </a:xfrm>
        </p:grpSpPr>
        <p:sp>
          <p:nvSpPr>
            <p:cNvPr id="48" name="TextBox 47"/>
            <p:cNvSpPr txBox="1"/>
            <p:nvPr/>
          </p:nvSpPr>
          <p:spPr>
            <a:xfrm>
              <a:off x="7119170" y="648331"/>
              <a:ext cx="14397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Evaluation</a:t>
              </a: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Metric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117409" y="941085"/>
              <a:ext cx="143971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Root-Mean-Squared-Error (RMSE) 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996BB2D-27D7-0441-818F-10DA3F36E0E3}"/>
              </a:ext>
            </a:extLst>
          </p:cNvPr>
          <p:cNvGrpSpPr/>
          <p:nvPr/>
        </p:nvGrpSpPr>
        <p:grpSpPr>
          <a:xfrm>
            <a:off x="2231740" y="1319152"/>
            <a:ext cx="656698" cy="656698"/>
            <a:chOff x="2231740" y="1319152"/>
            <a:chExt cx="656698" cy="656698"/>
          </a:xfrm>
        </p:grpSpPr>
        <p:sp>
          <p:nvSpPr>
            <p:cNvPr id="19" name="Oval 18"/>
            <p:cNvSpPr/>
            <p:nvPr/>
          </p:nvSpPr>
          <p:spPr>
            <a:xfrm>
              <a:off x="2231740" y="1319152"/>
              <a:ext cx="656698" cy="656698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324790" y="1493613"/>
              <a:ext cx="470598" cy="30777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7DAA8D9-C29B-524F-A13B-717CF302D896}"/>
              </a:ext>
            </a:extLst>
          </p:cNvPr>
          <p:cNvGrpSpPr/>
          <p:nvPr/>
        </p:nvGrpSpPr>
        <p:grpSpPr>
          <a:xfrm>
            <a:off x="2991380" y="1899077"/>
            <a:ext cx="656698" cy="656698"/>
            <a:chOff x="2991380" y="1899077"/>
            <a:chExt cx="656698" cy="656698"/>
          </a:xfrm>
        </p:grpSpPr>
        <p:sp>
          <p:nvSpPr>
            <p:cNvPr id="21" name="Oval 20"/>
            <p:cNvSpPr/>
            <p:nvPr/>
          </p:nvSpPr>
          <p:spPr>
            <a:xfrm>
              <a:off x="2991380" y="1899077"/>
              <a:ext cx="656698" cy="656698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084430" y="2073538"/>
              <a:ext cx="470598" cy="30777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4F8C372-3635-F646-89F8-1A3D14967A29}"/>
              </a:ext>
            </a:extLst>
          </p:cNvPr>
          <p:cNvGrpSpPr/>
          <p:nvPr/>
        </p:nvGrpSpPr>
        <p:grpSpPr>
          <a:xfrm>
            <a:off x="2991380" y="2832668"/>
            <a:ext cx="656698" cy="656698"/>
            <a:chOff x="2991380" y="2832668"/>
            <a:chExt cx="656698" cy="656698"/>
          </a:xfrm>
        </p:grpSpPr>
        <p:sp>
          <p:nvSpPr>
            <p:cNvPr id="18" name="Oval 17"/>
            <p:cNvSpPr/>
            <p:nvPr/>
          </p:nvSpPr>
          <p:spPr>
            <a:xfrm>
              <a:off x="2991380" y="2832668"/>
              <a:ext cx="656698" cy="656698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084430" y="3007128"/>
              <a:ext cx="470598" cy="30777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4DA8C94-DE75-334F-ADD9-2851FCB1459B}"/>
              </a:ext>
            </a:extLst>
          </p:cNvPr>
          <p:cNvGrpSpPr/>
          <p:nvPr/>
        </p:nvGrpSpPr>
        <p:grpSpPr>
          <a:xfrm>
            <a:off x="2231740" y="3363838"/>
            <a:ext cx="656698" cy="656698"/>
            <a:chOff x="2231740" y="3363838"/>
            <a:chExt cx="656698" cy="656698"/>
          </a:xfrm>
        </p:grpSpPr>
        <p:sp>
          <p:nvSpPr>
            <p:cNvPr id="20" name="Oval 19"/>
            <p:cNvSpPr/>
            <p:nvPr/>
          </p:nvSpPr>
          <p:spPr>
            <a:xfrm>
              <a:off x="2231740" y="3363838"/>
              <a:ext cx="656698" cy="656698"/>
            </a:xfrm>
            <a:prstGeom prst="ellipse">
              <a:avLst/>
            </a:prstGeom>
            <a:solidFill>
              <a:schemeClr val="accent4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324790" y="3544565"/>
              <a:ext cx="470598" cy="30777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341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5"/>
                </a:solidFill>
              </a:rPr>
              <a:t>Preprocessing and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EDA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843808" y="962645"/>
            <a:ext cx="4522431" cy="962637"/>
            <a:chOff x="-200731" y="4116402"/>
            <a:chExt cx="5961846" cy="962637"/>
          </a:xfrm>
        </p:grpSpPr>
        <p:sp>
          <p:nvSpPr>
            <p:cNvPr id="17" name="TextBox 16"/>
            <p:cNvSpPr txBox="1"/>
            <p:nvPr/>
          </p:nvSpPr>
          <p:spPr>
            <a:xfrm>
              <a:off x="843466" y="4432708"/>
              <a:ext cx="49176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itchFamily="2" charset="2"/>
                <a:buChar char="§"/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Outliers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&amp;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Feature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Creation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Wingdings" pitchFamily="2" charset="2"/>
                <a:buChar char="§"/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Feature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Type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Transformation,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Log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Transformation</a:t>
              </a:r>
            </a:p>
            <a:p>
              <a:pPr marL="171450" indent="-171450">
                <a:buFont typeface="Wingdings" pitchFamily="2" charset="2"/>
                <a:buChar char="§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Label Encoding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&amp;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Dummy Variables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-200731" y="4116402"/>
              <a:ext cx="5771989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Feature Analysis </a:t>
              </a:r>
              <a:r>
                <a:rPr lang="en-US" altLang="zh-CN" sz="1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&amp;</a:t>
              </a:r>
              <a:r>
                <a:rPr lang="en-US" altLang="ko-KR" sz="1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Engineering</a:t>
              </a:r>
              <a:endParaRPr lang="ko-KR" altLang="en-US" sz="1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411761" y="1841227"/>
            <a:ext cx="3994010" cy="930546"/>
            <a:chOff x="-377833" y="4210948"/>
            <a:chExt cx="6138950" cy="930546"/>
          </a:xfrm>
        </p:grpSpPr>
        <p:sp>
          <p:nvSpPr>
            <p:cNvPr id="20" name="TextBox 19"/>
            <p:cNvSpPr txBox="1"/>
            <p:nvPr/>
          </p:nvSpPr>
          <p:spPr>
            <a:xfrm>
              <a:off x="-377833" y="4495163"/>
              <a:ext cx="61389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itchFamily="2" charset="2"/>
                <a:buChar char="§"/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istogram for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ependent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ariable</a:t>
              </a:r>
            </a:p>
            <a:p>
              <a:pPr marL="171450" indent="-171450">
                <a:buFont typeface="Wingdings" pitchFamily="2" charset="2"/>
                <a:buChar char="§"/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alculate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orrelation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oefficient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OverallQual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GrLivArea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GarageCars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GarageArea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TotalBsmtSF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(Top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5)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-250668" y="4210948"/>
              <a:ext cx="6011783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Visualization </a:t>
              </a:r>
              <a:r>
                <a:rPr lang="en-US" altLang="zh-CN" sz="1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&amp;</a:t>
              </a:r>
              <a:r>
                <a:rPr lang="en-US" altLang="ko-KR" sz="1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Correlation Analysis</a:t>
              </a:r>
              <a:endParaRPr lang="ko-KR" altLang="en-US" sz="1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790542" y="2719279"/>
            <a:ext cx="2628818" cy="773641"/>
            <a:chOff x="1720520" y="4125031"/>
            <a:chExt cx="4040595" cy="773641"/>
          </a:xfrm>
        </p:grpSpPr>
        <p:sp>
          <p:nvSpPr>
            <p:cNvPr id="23" name="TextBox 22"/>
            <p:cNvSpPr txBox="1"/>
            <p:nvPr/>
          </p:nvSpPr>
          <p:spPr>
            <a:xfrm>
              <a:off x="1720520" y="4437007"/>
              <a:ext cx="4040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itchFamily="2" charset="2"/>
                <a:buChar char="§"/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Replaced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with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“None”,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Median,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(Categorical Variables)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113657" y="4125031"/>
              <a:ext cx="3647458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Missing Values</a:t>
              </a:r>
              <a:endParaRPr lang="ko-KR" altLang="en-US" sz="1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907937" y="3430903"/>
            <a:ext cx="3511036" cy="1304121"/>
            <a:chOff x="-831253" y="4206705"/>
            <a:chExt cx="6592370" cy="1304121"/>
          </a:xfrm>
        </p:grpSpPr>
        <p:sp>
          <p:nvSpPr>
            <p:cNvPr id="26" name="TextBox 25"/>
            <p:cNvSpPr txBox="1"/>
            <p:nvPr/>
          </p:nvSpPr>
          <p:spPr>
            <a:xfrm>
              <a:off x="-831253" y="4495163"/>
              <a:ext cx="659237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itchFamily="2" charset="2"/>
                <a:buChar char="§"/>
              </a:pPr>
              <a:r>
                <a:rPr lang="en-US" altLang="ko-KR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head( ) </a:t>
              </a:r>
              <a:r>
                <a:rPr lang="en-US" altLang="zh-CN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&amp;</a:t>
              </a:r>
              <a:r>
                <a:rPr lang="en-US" altLang="ko-KR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tail( )</a:t>
              </a:r>
              <a:r>
                <a:rPr lang="en-US" altLang="zh-CN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</a:t>
              </a:r>
              <a:r>
                <a:rPr lang="zh-CN" altLang="en-US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ook at sample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</a:t>
              </a:r>
            </a:p>
            <a:p>
              <a:pPr marL="171450" indent="-171450">
                <a:buFont typeface="Wingdings" pitchFamily="2" charset="2"/>
                <a:buChar char="§"/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1460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*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81(train)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&amp;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1459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*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80(test) </a:t>
              </a:r>
            </a:p>
            <a:p>
              <a:pPr marL="171450" indent="-171450">
                <a:buFont typeface="Wingdings" pitchFamily="2" charset="2"/>
                <a:buChar char="§"/>
              </a:pP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35 numeric variables (exclude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SalePrice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)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&amp;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43 categorical variables  </a:t>
              </a:r>
            </a:p>
            <a:p>
              <a:pPr marL="171450" indent="-171450">
                <a:buFont typeface="Wingdings" pitchFamily="2" charset="2"/>
                <a:buChar char="§"/>
              </a:pPr>
              <a:r>
                <a:rPr lang="en-US" altLang="zh-CN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describe(</a:t>
              </a:r>
              <a:r>
                <a:rPr lang="zh-CN" altLang="en-US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):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summary statistics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20779" y="4206705"/>
              <a:ext cx="5240336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Basic Summary of Data </a:t>
              </a:r>
              <a:endParaRPr lang="ko-KR" altLang="en-US" sz="1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0E4CDA8-9161-EE4A-B190-DFC46CC2C5B3}"/>
              </a:ext>
            </a:extLst>
          </p:cNvPr>
          <p:cNvGrpSpPr/>
          <p:nvPr/>
        </p:nvGrpSpPr>
        <p:grpSpPr>
          <a:xfrm>
            <a:off x="4499992" y="1195647"/>
            <a:ext cx="3914933" cy="3123347"/>
            <a:chOff x="4499992" y="1195647"/>
            <a:chExt cx="3914933" cy="312334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82F11A2-82A9-7148-A41B-B5593A3333CF}"/>
                </a:ext>
              </a:extLst>
            </p:cNvPr>
            <p:cNvGrpSpPr/>
            <p:nvPr/>
          </p:nvGrpSpPr>
          <p:grpSpPr>
            <a:xfrm>
              <a:off x="4499992" y="1195647"/>
              <a:ext cx="3914933" cy="3123347"/>
              <a:chOff x="4499992" y="1195647"/>
              <a:chExt cx="3914933" cy="3123347"/>
            </a:xfrm>
          </p:grpSpPr>
          <p:sp>
            <p:nvSpPr>
              <p:cNvPr id="3" name="Right Triangle 2"/>
              <p:cNvSpPr/>
              <p:nvPr/>
            </p:nvSpPr>
            <p:spPr>
              <a:xfrm rot="5400000">
                <a:off x="7525676" y="1098487"/>
                <a:ext cx="792090" cy="98640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Right Triangle 8"/>
              <p:cNvSpPr/>
              <p:nvPr/>
            </p:nvSpPr>
            <p:spPr>
              <a:xfrm rot="5400000">
                <a:off x="6565207" y="1867997"/>
                <a:ext cx="792090" cy="986409"/>
              </a:xfrm>
              <a:prstGeom prst="rtTriangl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Right Triangle 9"/>
              <p:cNvSpPr/>
              <p:nvPr/>
            </p:nvSpPr>
            <p:spPr>
              <a:xfrm rot="5400000">
                <a:off x="5578798" y="2649244"/>
                <a:ext cx="792090" cy="98640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Right Triangle 10"/>
              <p:cNvSpPr/>
              <p:nvPr/>
            </p:nvSpPr>
            <p:spPr>
              <a:xfrm rot="5400000">
                <a:off x="4597152" y="3429744"/>
                <a:ext cx="792090" cy="986409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7480010" y="1229602"/>
              <a:ext cx="470598" cy="30777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04</a:t>
              </a:r>
              <a:endPara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494207" y="2007543"/>
              <a:ext cx="470598" cy="30777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03</a:t>
              </a:r>
              <a:endPara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508404" y="2785484"/>
              <a:ext cx="470598" cy="30777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02</a:t>
              </a:r>
              <a:endPara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522601" y="3563426"/>
              <a:ext cx="470598" cy="307777"/>
            </a:xfrm>
            <a:prstGeom prst="rect">
              <a:avLst/>
            </a:prstGeom>
            <a:noFill/>
          </p:spPr>
          <p:txBody>
            <a:bodyPr wrap="square" tIns="0" bIns="0" rtlCol="0" anchor="ctr">
              <a:spAutoFit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01</a:t>
              </a:r>
              <a:endPara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37" name="Picture 36">
            <a:extLst>
              <a:ext uri="{FF2B5EF4-FFF2-40B4-BE49-F238E27FC236}">
                <a16:creationId xmlns:a16="http://schemas.microsoft.com/office/drawing/2014/main" id="{2546E813-50E8-A849-B603-DAD6607E00F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3" y="659416"/>
            <a:ext cx="2398458" cy="1758414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AA65697-0189-4F47-A8B7-AA63375A80C8}"/>
              </a:ext>
            </a:extLst>
          </p:cNvPr>
          <p:cNvGrpSpPr/>
          <p:nvPr/>
        </p:nvGrpSpPr>
        <p:grpSpPr>
          <a:xfrm>
            <a:off x="317255" y="2596310"/>
            <a:ext cx="8702522" cy="2186353"/>
            <a:chOff x="317255" y="2596310"/>
            <a:chExt cx="8702522" cy="2186353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657E176C-310C-4442-B72C-DDBABE43E8B4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255" y="2596310"/>
              <a:ext cx="2917190" cy="1861185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FA9C6B9-D87D-B44D-977C-FA66AEBF0910}"/>
                </a:ext>
              </a:extLst>
            </p:cNvPr>
            <p:cNvGrpSpPr/>
            <p:nvPr/>
          </p:nvGrpSpPr>
          <p:grpSpPr>
            <a:xfrm>
              <a:off x="3392730" y="2706430"/>
              <a:ext cx="2649850" cy="2021768"/>
              <a:chOff x="3327374" y="2706430"/>
              <a:chExt cx="2649850" cy="2021768"/>
            </a:xfrm>
          </p:grpSpPr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4C44DE4D-15A4-AC46-A16D-E3B4F34D1A94}"/>
                  </a:ext>
                </a:extLst>
              </p:cNvPr>
              <p:cNvPicPr/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27374" y="2706430"/>
                <a:ext cx="2649850" cy="2021768"/>
              </a:xfrm>
              <a:prstGeom prst="rect">
                <a:avLst/>
              </a:prstGeom>
            </p:spPr>
          </p:pic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B6C58BDC-5BF9-7249-9D8B-19A98B800449}"/>
                  </a:ext>
                </a:extLst>
              </p:cNvPr>
              <p:cNvSpPr/>
              <p:nvPr/>
            </p:nvSpPr>
            <p:spPr>
              <a:xfrm>
                <a:off x="5419360" y="3797976"/>
                <a:ext cx="555483" cy="504981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8F24EF7-10D9-B548-9D5B-D274E55FFB60}"/>
                </a:ext>
              </a:extLst>
            </p:cNvPr>
            <p:cNvGrpSpPr/>
            <p:nvPr/>
          </p:nvGrpSpPr>
          <p:grpSpPr>
            <a:xfrm>
              <a:off x="6162999" y="2757247"/>
              <a:ext cx="2856778" cy="2025416"/>
              <a:chOff x="6104824" y="2746403"/>
              <a:chExt cx="2856778" cy="2025416"/>
            </a:xfrm>
          </p:grpSpPr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994B6A04-3644-B74F-803F-EB849EECCADC}"/>
                  </a:ext>
                </a:extLst>
              </p:cNvPr>
              <p:cNvPicPr/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04824" y="2746403"/>
                <a:ext cx="2856778" cy="2025416"/>
              </a:xfrm>
              <a:prstGeom prst="rect">
                <a:avLst/>
              </a:prstGeom>
            </p:spPr>
          </p:pic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7D582485-376C-CF46-A3FE-896A8573DE2B}"/>
                  </a:ext>
                </a:extLst>
              </p:cNvPr>
              <p:cNvSpPr/>
              <p:nvPr/>
            </p:nvSpPr>
            <p:spPr>
              <a:xfrm>
                <a:off x="8665437" y="3992998"/>
                <a:ext cx="216024" cy="234244"/>
              </a:xfrm>
              <a:prstGeom prst="ellipse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56862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5"/>
                </a:solidFill>
              </a:rPr>
              <a:t>Evaluation of Other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Kernels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91680" y="3803924"/>
            <a:ext cx="54057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§"/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third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model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is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best for the lowest RMSE score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0" indent="-171450">
              <a:buFont typeface="Wingdings" pitchFamily="2" charset="2"/>
              <a:buChar char="§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Stacking is a good method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combin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ing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models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—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allows the best elements of predictive power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and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thus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increases the likelihood of stronger overall model performance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D33B9FC-D49E-8744-86AA-65B3653818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396471"/>
              </p:ext>
            </p:extLst>
          </p:nvPr>
        </p:nvGraphicFramePr>
        <p:xfrm>
          <a:off x="611559" y="884466"/>
          <a:ext cx="7920881" cy="2839411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834814">
                  <a:extLst>
                    <a:ext uri="{9D8B030D-6E8A-4147-A177-3AD203B41FA5}">
                      <a16:colId xmlns:a16="http://schemas.microsoft.com/office/drawing/2014/main" val="2340624352"/>
                    </a:ext>
                  </a:extLst>
                </a:gridCol>
                <a:gridCol w="3004842">
                  <a:extLst>
                    <a:ext uri="{9D8B030D-6E8A-4147-A177-3AD203B41FA5}">
                      <a16:colId xmlns:a16="http://schemas.microsoft.com/office/drawing/2014/main" val="1423326833"/>
                    </a:ext>
                  </a:extLst>
                </a:gridCol>
                <a:gridCol w="3001105">
                  <a:extLst>
                    <a:ext uri="{9D8B030D-6E8A-4147-A177-3AD203B41FA5}">
                      <a16:colId xmlns:a16="http://schemas.microsoft.com/office/drawing/2014/main" val="781105945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1196634920"/>
                    </a:ext>
                  </a:extLst>
                </a:gridCol>
              </a:tblGrid>
              <a:tr h="45183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Solution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Features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Modeling Approach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spcAft>
                          <a:spcPts val="0"/>
                        </a:spcAft>
                      </a:pPr>
                      <a:r>
                        <a:rPr lang="en-US" sz="12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Performance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5250647"/>
                  </a:ext>
                </a:extLst>
              </a:tr>
              <a:tr h="3330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All Features (Except Id, </a:t>
                      </a:r>
                      <a:r>
                        <a:rPr lang="en-US" sz="1400" dirty="0" err="1">
                          <a:effectLst/>
                        </a:rPr>
                        <a:t>SalePrice</a:t>
                      </a:r>
                      <a:r>
                        <a:rPr lang="en-US" sz="1400" dirty="0">
                          <a:effectLst/>
                        </a:rPr>
                        <a:t>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Forest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0.14783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63832923"/>
                  </a:ext>
                </a:extLst>
              </a:tr>
              <a:tr h="1390011"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 err="1">
                          <a:effectLst/>
                        </a:rPr>
                        <a:t>OverallQual</a:t>
                      </a:r>
                      <a:r>
                        <a:rPr lang="en-US" sz="1300" dirty="0">
                          <a:effectLst/>
                        </a:rPr>
                        <a:t>, </a:t>
                      </a:r>
                      <a:r>
                        <a:rPr lang="en-US" sz="1300" dirty="0" err="1">
                          <a:effectLst/>
                        </a:rPr>
                        <a:t>GrLivArea_Log</a:t>
                      </a:r>
                      <a:r>
                        <a:rPr lang="en-US" sz="1300" dirty="0">
                          <a:effectLst/>
                        </a:rPr>
                        <a:t>, </a:t>
                      </a:r>
                      <a:r>
                        <a:rPr lang="en-US" sz="1300" dirty="0" err="1">
                          <a:effectLst/>
                        </a:rPr>
                        <a:t>NbHd_n</a:t>
                      </a:r>
                      <a:r>
                        <a:rPr lang="en-US" altLang="zh-CN" sz="1300" dirty="0">
                          <a:effectLst/>
                        </a:rPr>
                        <a:t>-</a:t>
                      </a:r>
                      <a:r>
                        <a:rPr lang="en-US" sz="1300" dirty="0">
                          <a:effectLst/>
                        </a:rPr>
                        <a:t>um, </a:t>
                      </a:r>
                      <a:r>
                        <a:rPr lang="en-US" sz="1300" dirty="0" err="1">
                          <a:effectLst/>
                        </a:rPr>
                        <a:t>GarageCars</a:t>
                      </a:r>
                      <a:r>
                        <a:rPr lang="en-US" sz="1300" dirty="0">
                          <a:effectLst/>
                        </a:rPr>
                        <a:t>, </a:t>
                      </a:r>
                      <a:r>
                        <a:rPr lang="en-US" sz="1300" dirty="0" err="1">
                          <a:effectLst/>
                        </a:rPr>
                        <a:t>ExtQ_num</a:t>
                      </a:r>
                      <a:r>
                        <a:rPr lang="en-US" sz="1300" dirty="0">
                          <a:effectLst/>
                        </a:rPr>
                        <a:t>, </a:t>
                      </a:r>
                      <a:r>
                        <a:rPr lang="en-US" sz="1300" dirty="0" err="1">
                          <a:effectLst/>
                        </a:rPr>
                        <a:t>KiQ_nu</a:t>
                      </a:r>
                      <a:r>
                        <a:rPr lang="en-US" altLang="zh-CN" sz="1300" dirty="0">
                          <a:effectLst/>
                        </a:rPr>
                        <a:t>-</a:t>
                      </a:r>
                      <a:r>
                        <a:rPr lang="en-US" sz="1300" dirty="0">
                          <a:effectLst/>
                        </a:rPr>
                        <a:t>m, </a:t>
                      </a:r>
                      <a:r>
                        <a:rPr lang="en-US" sz="1300" dirty="0" err="1">
                          <a:effectLst/>
                        </a:rPr>
                        <a:t>BsQ_num</a:t>
                      </a:r>
                      <a:r>
                        <a:rPr lang="en-US" sz="1300" dirty="0">
                          <a:effectLst/>
                        </a:rPr>
                        <a:t>, </a:t>
                      </a:r>
                      <a:r>
                        <a:rPr lang="en-US" sz="1300" dirty="0" err="1">
                          <a:effectLst/>
                        </a:rPr>
                        <a:t>TotalBsmtSF</a:t>
                      </a:r>
                      <a:r>
                        <a:rPr lang="en-US" sz="1300" dirty="0">
                          <a:effectLst/>
                        </a:rPr>
                        <a:t>, </a:t>
                      </a:r>
                      <a:r>
                        <a:rPr lang="en-US" sz="1300" dirty="0" err="1">
                          <a:effectLst/>
                        </a:rPr>
                        <a:t>FullBath</a:t>
                      </a:r>
                      <a:r>
                        <a:rPr lang="en-US" sz="1300" dirty="0">
                          <a:effectLst/>
                        </a:rPr>
                        <a:t>, </a:t>
                      </a:r>
                      <a:r>
                        <a:rPr lang="en-US" sz="1300" dirty="0" err="1">
                          <a:effectLst/>
                        </a:rPr>
                        <a:t>YearBuilt</a:t>
                      </a:r>
                      <a:r>
                        <a:rPr lang="en-US" sz="1300" dirty="0">
                          <a:effectLst/>
                        </a:rPr>
                        <a:t>, </a:t>
                      </a:r>
                      <a:r>
                        <a:rPr lang="en-US" sz="1300" dirty="0" err="1">
                          <a:effectLst/>
                        </a:rPr>
                        <a:t>YearRemodAdd</a:t>
                      </a:r>
                      <a:r>
                        <a:rPr lang="en-US" sz="1300" dirty="0">
                          <a:effectLst/>
                        </a:rPr>
                        <a:t>, Fireplaces, </a:t>
                      </a:r>
                      <a:r>
                        <a:rPr lang="en-US" sz="1300" dirty="0" err="1">
                          <a:effectLst/>
                        </a:rPr>
                        <a:t>MasVnrArea</a:t>
                      </a:r>
                      <a:r>
                        <a:rPr lang="en-US" sz="1300" dirty="0">
                          <a:effectLst/>
                        </a:rPr>
                        <a:t>, </a:t>
                      </a:r>
                      <a:r>
                        <a:rPr lang="en-US" sz="1300" dirty="0" err="1">
                          <a:effectLst/>
                        </a:rPr>
                        <a:t>MSZ_num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Forest Stochastic Gradient Descent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0.14857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60429002"/>
                  </a:ext>
                </a:extLst>
              </a:tr>
              <a:tr h="664509"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spcAft>
                          <a:spcPts val="0"/>
                        </a:spcAft>
                      </a:pPr>
                      <a:r>
                        <a:rPr lang="en-US" sz="1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All Features (Except Street, Utilities, C</a:t>
                      </a:r>
                      <a:r>
                        <a:rPr lang="en-US" altLang="zh-CN" sz="1300" dirty="0">
                          <a:effectLst/>
                        </a:rPr>
                        <a:t>-</a:t>
                      </a:r>
                      <a:r>
                        <a:rPr lang="en-US" sz="1300" dirty="0">
                          <a:effectLst/>
                        </a:rPr>
                        <a:t>ondition2, </a:t>
                      </a:r>
                      <a:r>
                        <a:rPr lang="en-US" sz="1300" dirty="0" err="1">
                          <a:effectLst/>
                        </a:rPr>
                        <a:t>RoofMatl</a:t>
                      </a:r>
                      <a:r>
                        <a:rPr lang="en-US" sz="1300" dirty="0">
                          <a:effectLst/>
                        </a:rPr>
                        <a:t>, Heating, </a:t>
                      </a:r>
                      <a:r>
                        <a:rPr lang="en-US" sz="1300" dirty="0" err="1">
                          <a:effectLst/>
                        </a:rPr>
                        <a:t>PoolQC</a:t>
                      </a:r>
                      <a:r>
                        <a:rPr lang="en-US" sz="1300" dirty="0">
                          <a:effectLst/>
                        </a:rPr>
                        <a:t>)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Stacked Model (Lasso, Elastic Net, 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</a:t>
                      </a:r>
                      <a:r>
                        <a:rPr lang="en-US" altLang="zh-CN" sz="13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sz="13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ge, </a:t>
                      </a:r>
                      <a:r>
                        <a:rPr lang="en-US" sz="13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XGBoost</a:t>
                      </a:r>
                      <a:r>
                        <a:rPr lang="en-US" sz="13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3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LightGBM</a:t>
                      </a:r>
                      <a:r>
                        <a:rPr lang="en-US" altLang="zh-CN" sz="13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en-US" sz="13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3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Kernel 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Ridge</a:t>
                      </a:r>
                      <a:r>
                        <a:rPr lang="en-US" altLang="zh-CN" sz="13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13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Gradient</a:t>
                      </a:r>
                      <a:r>
                        <a:rPr lang="en-US" sz="13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Boosting 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>
                        <a:spcAft>
                          <a:spcPts val="0"/>
                        </a:spcAft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0.11635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384201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8449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84466"/>
          </a:xfrm>
        </p:spPr>
        <p:txBody>
          <a:bodyPr/>
          <a:lstStyle/>
          <a:p>
            <a:r>
              <a:rPr lang="en-US" altLang="zh-CN" dirty="0">
                <a:solidFill>
                  <a:schemeClr val="accent5"/>
                </a:solidFill>
              </a:rPr>
              <a:t>Modeling</a:t>
            </a:r>
            <a:r>
              <a:rPr lang="en-US" altLang="ko-KR" dirty="0"/>
              <a:t> </a:t>
            </a:r>
            <a:r>
              <a:rPr lang="en-US" altLang="zh-CN" dirty="0"/>
              <a:t>Results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5654148" y="859205"/>
            <a:ext cx="3456384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Naïve Model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(bad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fitting)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and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Neural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Network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(well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fitting,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90.0%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accuracy)</a:t>
            </a: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    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are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used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as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initial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attempts.</a:t>
            </a:r>
          </a:p>
          <a:p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Some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methods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such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as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grid search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ar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-e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used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during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hyper-parameter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tunin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-g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process.</a:t>
            </a:r>
          </a:p>
          <a:p>
            <a:endParaRPr lang="en-US" altLang="zh-CN" sz="1400" dirty="0">
              <a:solidFill>
                <a:schemeClr val="accent5"/>
              </a:solidFill>
              <a:cs typeface="Arial" pitchFamily="34" charset="0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Simple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stacked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model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created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based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these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8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models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by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taking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aver-age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of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prediction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results.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  <a:p>
            <a:endParaRPr lang="en-US" altLang="ko-KR" sz="1400" dirty="0">
              <a:solidFill>
                <a:schemeClr val="accent5"/>
              </a:solidFill>
              <a:cs typeface="Arial" pitchFamily="34" charset="0"/>
            </a:endParaRPr>
          </a:p>
          <a:p>
            <a:endParaRPr lang="en-US" altLang="ko-KR" sz="1400" dirty="0">
              <a:solidFill>
                <a:schemeClr val="accent5"/>
              </a:solidFill>
              <a:cs typeface="Arial" pitchFamily="34" charset="0"/>
            </a:endParaRPr>
          </a:p>
          <a:p>
            <a:endParaRPr lang="en-US" altLang="ko-KR" sz="1400" dirty="0">
              <a:solidFill>
                <a:schemeClr val="accent5"/>
              </a:solidFill>
              <a:cs typeface="Arial" pitchFamily="34" charset="0"/>
            </a:endParaRPr>
          </a:p>
          <a:p>
            <a:endParaRPr lang="en-US" altLang="ko-KR" sz="1400" dirty="0">
              <a:solidFill>
                <a:schemeClr val="accent5"/>
              </a:solidFill>
              <a:cs typeface="Arial" pitchFamily="34" charset="0"/>
            </a:endParaRPr>
          </a:p>
          <a:p>
            <a:endParaRPr lang="en-US" altLang="ko-KR" sz="1400" dirty="0">
              <a:solidFill>
                <a:schemeClr val="accent5"/>
              </a:solidFill>
              <a:cs typeface="Arial" pitchFamily="34" charset="0"/>
            </a:endParaRPr>
          </a:p>
          <a:p>
            <a:endParaRPr lang="en-US" altLang="ko-KR" sz="1400" dirty="0">
              <a:solidFill>
                <a:schemeClr val="accent5"/>
              </a:solidFill>
              <a:cs typeface="Arial" pitchFamily="34" charset="0"/>
            </a:endParaRPr>
          </a:p>
          <a:p>
            <a:endParaRPr lang="en-US" altLang="ko-KR" sz="1400" dirty="0">
              <a:solidFill>
                <a:schemeClr val="accent5"/>
              </a:solidFill>
              <a:cs typeface="Arial" pitchFamily="34" charset="0"/>
            </a:endParaRPr>
          </a:p>
          <a:p>
            <a:endParaRPr lang="en-US" altLang="ko-KR" sz="1400" dirty="0">
              <a:solidFill>
                <a:schemeClr val="accent5"/>
              </a:solidFill>
              <a:cs typeface="Arial" pitchFamily="34" charset="0"/>
            </a:endParaRPr>
          </a:p>
          <a:p>
            <a:endParaRPr lang="en-US" altLang="ko-KR" sz="1400" dirty="0">
              <a:solidFill>
                <a:schemeClr val="accent5"/>
              </a:solidFill>
              <a:cs typeface="Arial" pitchFamily="34" charset="0"/>
            </a:endParaRPr>
          </a:p>
          <a:p>
            <a:endParaRPr lang="ko-KR" altLang="en-US" sz="1400" dirty="0">
              <a:solidFill>
                <a:schemeClr val="accent5"/>
              </a:solidFill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43D23E-CFCB-4542-9AEC-FD23E0562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802827"/>
            <a:ext cx="5452295" cy="2551240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218643AF-F8D5-3F4D-B7D7-A06A7257E5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103048"/>
              </p:ext>
            </p:extLst>
          </p:nvPr>
        </p:nvGraphicFramePr>
        <p:xfrm>
          <a:off x="323528" y="3464289"/>
          <a:ext cx="8506346" cy="1241481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741210">
                  <a:extLst>
                    <a:ext uri="{9D8B030D-6E8A-4147-A177-3AD203B41FA5}">
                      <a16:colId xmlns:a16="http://schemas.microsoft.com/office/drawing/2014/main" val="3784727066"/>
                    </a:ext>
                  </a:extLst>
                </a:gridCol>
                <a:gridCol w="842966">
                  <a:extLst>
                    <a:ext uri="{9D8B030D-6E8A-4147-A177-3AD203B41FA5}">
                      <a16:colId xmlns:a16="http://schemas.microsoft.com/office/drawing/2014/main" val="3760259337"/>
                    </a:ext>
                  </a:extLst>
                </a:gridCol>
                <a:gridCol w="986181">
                  <a:extLst>
                    <a:ext uri="{9D8B030D-6E8A-4147-A177-3AD203B41FA5}">
                      <a16:colId xmlns:a16="http://schemas.microsoft.com/office/drawing/2014/main" val="329610937"/>
                    </a:ext>
                  </a:extLst>
                </a:gridCol>
                <a:gridCol w="804825">
                  <a:extLst>
                    <a:ext uri="{9D8B030D-6E8A-4147-A177-3AD203B41FA5}">
                      <a16:colId xmlns:a16="http://schemas.microsoft.com/office/drawing/2014/main" val="3651313827"/>
                    </a:ext>
                  </a:extLst>
                </a:gridCol>
                <a:gridCol w="877991">
                  <a:extLst>
                    <a:ext uri="{9D8B030D-6E8A-4147-A177-3AD203B41FA5}">
                      <a16:colId xmlns:a16="http://schemas.microsoft.com/office/drawing/2014/main" val="4086751549"/>
                    </a:ext>
                  </a:extLst>
                </a:gridCol>
                <a:gridCol w="1243820">
                  <a:extLst>
                    <a:ext uri="{9D8B030D-6E8A-4147-A177-3AD203B41FA5}">
                      <a16:colId xmlns:a16="http://schemas.microsoft.com/office/drawing/2014/main" val="2970213489"/>
                    </a:ext>
                  </a:extLst>
                </a:gridCol>
                <a:gridCol w="1068069">
                  <a:extLst>
                    <a:ext uri="{9D8B030D-6E8A-4147-A177-3AD203B41FA5}">
                      <a16:colId xmlns:a16="http://schemas.microsoft.com/office/drawing/2014/main" val="573461260"/>
                    </a:ext>
                  </a:extLst>
                </a:gridCol>
                <a:gridCol w="970642">
                  <a:extLst>
                    <a:ext uri="{9D8B030D-6E8A-4147-A177-3AD203B41FA5}">
                      <a16:colId xmlns:a16="http://schemas.microsoft.com/office/drawing/2014/main" val="969910886"/>
                    </a:ext>
                  </a:extLst>
                </a:gridCol>
                <a:gridCol w="970642">
                  <a:extLst>
                    <a:ext uri="{9D8B030D-6E8A-4147-A177-3AD203B41FA5}">
                      <a16:colId xmlns:a16="http://schemas.microsoft.com/office/drawing/2014/main" val="2662158157"/>
                    </a:ext>
                  </a:extLst>
                </a:gridCol>
              </a:tblGrid>
              <a:tr h="82986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Model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Lasso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Elastic </a:t>
                      </a:r>
                    </a:p>
                    <a:p>
                      <a:pPr algn="ctr"/>
                      <a:r>
                        <a:rPr lang="en-US" sz="1400" b="0" dirty="0"/>
                        <a:t>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Ridge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XG </a:t>
                      </a:r>
                    </a:p>
                    <a:p>
                      <a:pPr algn="ctr"/>
                      <a:r>
                        <a:rPr lang="en-US" sz="1400" b="0" dirty="0"/>
                        <a:t>Boost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Gradient </a:t>
                      </a:r>
                    </a:p>
                    <a:p>
                      <a:pPr algn="ctr"/>
                      <a:r>
                        <a:rPr lang="en-US" sz="1400" b="0" dirty="0"/>
                        <a:t>Tree </a:t>
                      </a:r>
                    </a:p>
                    <a:p>
                      <a:pPr algn="ctr"/>
                      <a:r>
                        <a:rPr lang="en-US" sz="1400" b="0" dirty="0"/>
                        <a:t>Boosting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err="1"/>
                        <a:t>LightGBM</a:t>
                      </a:r>
                      <a:endParaRPr lang="en-US" sz="14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Random Forests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/>
                        <a:t>Decision Trees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4110965"/>
                  </a:ext>
                </a:extLst>
              </a:tr>
              <a:tr h="41161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Score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0.109342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0.109558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0.111227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0.111564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0.113909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0.114795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0.134284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0.238255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8567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529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47664" y="0"/>
            <a:ext cx="7596336" cy="884466"/>
          </a:xfrm>
        </p:spPr>
        <p:txBody>
          <a:bodyPr/>
          <a:lstStyle/>
          <a:p>
            <a:pPr algn="ctr"/>
            <a:r>
              <a:rPr lang="en-US" altLang="ko-KR" sz="4000" dirty="0">
                <a:solidFill>
                  <a:schemeClr val="accent5"/>
                </a:solidFill>
              </a:rPr>
              <a:t>Summary an</a:t>
            </a:r>
            <a:r>
              <a:rPr lang="en-US" altLang="zh-CN" sz="4000" dirty="0">
                <a:solidFill>
                  <a:schemeClr val="accent5"/>
                </a:solidFill>
              </a:rPr>
              <a:t>d</a:t>
            </a:r>
            <a:r>
              <a:rPr lang="zh-CN" altLang="en-US" sz="4000" dirty="0">
                <a:solidFill>
                  <a:schemeClr val="accent5"/>
                </a:solidFill>
              </a:rPr>
              <a:t> </a:t>
            </a:r>
            <a:r>
              <a:rPr lang="en-US" altLang="ko-KR" sz="4000" dirty="0"/>
              <a:t>Improvement</a:t>
            </a:r>
            <a:endParaRPr lang="ko-KR" alt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2051720" y="1635646"/>
            <a:ext cx="309634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" name="Rectangle 5"/>
          <p:cNvSpPr/>
          <p:nvPr/>
        </p:nvSpPr>
        <p:spPr>
          <a:xfrm>
            <a:off x="2051720" y="4515966"/>
            <a:ext cx="309634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5508104" y="1635646"/>
            <a:ext cx="309634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5508104" y="4515966"/>
            <a:ext cx="309634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051720" y="1780791"/>
            <a:ext cx="3056776" cy="2735175"/>
            <a:chOff x="2152861" y="1306071"/>
            <a:chExt cx="2897977" cy="2735175"/>
          </a:xfrm>
        </p:grpSpPr>
        <p:sp>
          <p:nvSpPr>
            <p:cNvPr id="10" name="TextBox 9"/>
            <p:cNvSpPr txBox="1"/>
            <p:nvPr/>
          </p:nvSpPr>
          <p:spPr>
            <a:xfrm>
              <a:off x="2190372" y="1579033"/>
              <a:ext cx="2860466" cy="2462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itchFamily="2" charset="2"/>
                <a:buChar char="§"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First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submission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0.14440</a:t>
              </a:r>
            </a:p>
            <a:p>
              <a:pPr marL="171450" indent="-171450">
                <a:buFont typeface="Wingdings" pitchFamily="2" charset="2"/>
                <a:buChar char="§"/>
              </a:pP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Wingdings" pitchFamily="2" charset="2"/>
                <a:buChar char="§"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Drop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Decision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Tree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model: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0.14287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(best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score)</a:t>
              </a:r>
            </a:p>
            <a:p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>
                <a:buFont typeface="Wingdings" pitchFamily="2" charset="2"/>
                <a:buChar char="§"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Drop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Decision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Tree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model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&amp;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Ran-</a:t>
              </a:r>
              <a:r>
                <a:rPr lang="en-US" altLang="zh-CN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dom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Forests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model: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0.15035</a:t>
              </a:r>
            </a:p>
            <a:p>
              <a:pPr marL="171450" indent="-171450">
                <a:buFont typeface="Wingdings" pitchFamily="2" charset="2"/>
                <a:buChar char="§"/>
              </a:pP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171450" indent="-171450" algn="just">
                <a:buFont typeface="Wingdings" pitchFamily="2" charset="2"/>
                <a:buChar char="§"/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final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score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is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not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satisfying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b-</a:t>
              </a:r>
              <a:r>
                <a:rPr lang="en-US" altLang="zh-CN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ut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with still much room for improv-</a:t>
              </a:r>
              <a:r>
                <a:rPr lang="en-US" altLang="zh-CN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ement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.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52861" y="1306071"/>
              <a:ext cx="28359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Score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Improvement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5" name="Block Arc 14"/>
          <p:cNvSpPr/>
          <p:nvPr/>
        </p:nvSpPr>
        <p:spPr>
          <a:xfrm rot="16200000">
            <a:off x="6805304" y="1027656"/>
            <a:ext cx="501943" cy="502273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Rectangle 16"/>
          <p:cNvSpPr/>
          <p:nvPr/>
        </p:nvSpPr>
        <p:spPr>
          <a:xfrm rot="2700000">
            <a:off x="3419189" y="954829"/>
            <a:ext cx="361404" cy="647928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BFFF094-09FD-9B4F-AEBB-18C2ADF6F020}"/>
              </a:ext>
            </a:extLst>
          </p:cNvPr>
          <p:cNvGrpSpPr/>
          <p:nvPr/>
        </p:nvGrpSpPr>
        <p:grpSpPr>
          <a:xfrm>
            <a:off x="5508104" y="1790228"/>
            <a:ext cx="3081524" cy="2941181"/>
            <a:chOff x="5508104" y="1790228"/>
            <a:chExt cx="3081524" cy="2941181"/>
          </a:xfrm>
        </p:grpSpPr>
        <p:grpSp>
          <p:nvGrpSpPr>
            <p:cNvPr id="12" name="Group 11"/>
            <p:cNvGrpSpPr/>
            <p:nvPr/>
          </p:nvGrpSpPr>
          <p:grpSpPr>
            <a:xfrm>
              <a:off x="5560610" y="2053753"/>
              <a:ext cx="3029018" cy="2677656"/>
              <a:chOff x="2227884" y="1579033"/>
              <a:chExt cx="2871660" cy="2677656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2227884" y="1649178"/>
                <a:ext cx="283593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Wingdings" pitchFamily="2" charset="2"/>
                  <a:buChar char="§"/>
                </a:pPr>
                <a:endPara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2263612" y="1579033"/>
                <a:ext cx="2835932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itchFamily="2" charset="2"/>
                  <a:buChar char="§"/>
                </a:pP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Feature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Selection</a:t>
                </a:r>
              </a:p>
              <a:p>
                <a:pPr marL="285750" indent="-285750">
                  <a:buFont typeface="Wingdings" pitchFamily="2" charset="2"/>
                  <a:buChar char="§"/>
                </a:pPr>
                <a:endPara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  <a:p>
                <a:pPr marL="285750" indent="-285750">
                  <a:buFont typeface="Wingdings" pitchFamily="2" charset="2"/>
                  <a:buChar char="§"/>
                </a:pP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Feature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Engineering</a:t>
                </a:r>
              </a:p>
              <a:p>
                <a:pPr marL="285750" indent="-285750">
                  <a:buFont typeface="Wingdings" pitchFamily="2" charset="2"/>
                  <a:buChar char="§"/>
                </a:pP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  <a:p>
                <a:pPr marL="285750" indent="-285750">
                  <a:buFont typeface="Wingdings" pitchFamily="2" charset="2"/>
                  <a:buChar char="§"/>
                </a:pP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Check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overfitting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 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  <a:p>
                <a:pPr marL="285750" indent="-285750">
                  <a:buFont typeface="Wingdings" pitchFamily="2" charset="2"/>
                  <a:buChar char="§"/>
                </a:pP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  <a:p>
                <a:pPr marL="285750" indent="-285750">
                  <a:buFont typeface="Wingdings" pitchFamily="2" charset="2"/>
                  <a:buChar char="§"/>
                </a:pP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Hyper-parameter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tuning</a:t>
                </a:r>
              </a:p>
              <a:p>
                <a:pPr marL="285750" indent="-285750">
                  <a:buFont typeface="Wingdings" pitchFamily="2" charset="2"/>
                  <a:buChar char="§"/>
                </a:pPr>
                <a:endPara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endParaRPr>
              </a:p>
              <a:p>
                <a:pPr marL="285750" indent="-285750">
                  <a:buFont typeface="Wingdings" pitchFamily="2" charset="2"/>
                  <a:buChar char="§"/>
                </a:pP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Different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algorithms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&amp;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Advanced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stacked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 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model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Arial" pitchFamily="34" charset="0"/>
                  </a:rPr>
                  <a:t>  </a:t>
                </a:r>
                <a:endPara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  <a:p>
                <a:pPr marL="285750" indent="-285750">
                  <a:buFont typeface="Wingdings" pitchFamily="2" charset="2"/>
                  <a:buChar char="§"/>
                </a:pPr>
                <a:endPara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  <a:p>
                <a:pPr marL="285750" indent="-285750">
                  <a:buFont typeface="Wingdings" pitchFamily="2" charset="2"/>
                  <a:buChar char="§"/>
                </a:pPr>
                <a:endPara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C8D89B0-1FD5-0348-BC40-0C140C4FF5F2}"/>
                </a:ext>
              </a:extLst>
            </p:cNvPr>
            <p:cNvSpPr txBox="1"/>
            <p:nvPr/>
          </p:nvSpPr>
          <p:spPr>
            <a:xfrm>
              <a:off x="5508104" y="1790228"/>
              <a:ext cx="29913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Further</a:t>
              </a: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Work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2315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5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1907704" y="1985806"/>
            <a:ext cx="5472608" cy="54207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36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srgbClr val="1C7DE1"/>
                </a:solidFill>
                <a:effectLst/>
                <a:uLnTx/>
                <a:uFillTx/>
                <a:latin typeface="Arial"/>
                <a:ea typeface="Arial Unicode MS"/>
                <a:cs typeface="Arial" pitchFamily="34" charset="0"/>
              </a:rPr>
              <a:t>Thank you! Questions?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37ACB4D-4425-D941-B4D4-B67E617839FC}"/>
              </a:ext>
            </a:extLst>
          </p:cNvPr>
          <p:cNvCxnSpPr>
            <a:cxnSpLocks/>
          </p:cNvCxnSpPr>
          <p:nvPr/>
        </p:nvCxnSpPr>
        <p:spPr>
          <a:xfrm flipH="1">
            <a:off x="3707904" y="3795886"/>
            <a:ext cx="936104" cy="936104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2755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0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62949"/>
      </a:accent1>
      <a:accent2>
        <a:srgbClr val="F07624"/>
      </a:accent2>
      <a:accent3>
        <a:srgbClr val="F4BD2D"/>
      </a:accent3>
      <a:accent4>
        <a:srgbClr val="1ED4DE"/>
      </a:accent4>
      <a:accent5>
        <a:srgbClr val="1C7DE1"/>
      </a:accent5>
      <a:accent6>
        <a:srgbClr val="CBCBCB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0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62949"/>
      </a:accent1>
      <a:accent2>
        <a:srgbClr val="F07624"/>
      </a:accent2>
      <a:accent3>
        <a:srgbClr val="F4BD2D"/>
      </a:accent3>
      <a:accent4>
        <a:srgbClr val="1ED4DE"/>
      </a:accent4>
      <a:accent5>
        <a:srgbClr val="1C7DE1"/>
      </a:accent5>
      <a:accent6>
        <a:srgbClr val="CBCBCB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0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62949"/>
      </a:accent1>
      <a:accent2>
        <a:srgbClr val="F07624"/>
      </a:accent2>
      <a:accent3>
        <a:srgbClr val="F4BD2D"/>
      </a:accent3>
      <a:accent4>
        <a:srgbClr val="1ED4DE"/>
      </a:accent4>
      <a:accent5>
        <a:srgbClr val="1C7DE1"/>
      </a:accent5>
      <a:accent6>
        <a:srgbClr val="CBCBCB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1515</TotalTime>
  <Words>510</Words>
  <Application>Microsoft Macintosh PowerPoint</Application>
  <PresentationFormat>On-screen Show (16:9)</PresentationFormat>
  <Paragraphs>131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맑은 고딕</vt:lpstr>
      <vt:lpstr>Arial</vt:lpstr>
      <vt:lpstr>Calibri</vt:lpstr>
      <vt:lpstr>Times New Roman</vt:lpstr>
      <vt:lpstr>Wingdings</vt:lpstr>
      <vt:lpstr>Cover and End Slide Master</vt:lpstr>
      <vt:lpstr>Contents Slide Master</vt:lpstr>
      <vt:lpstr>Section Break Slide Master</vt:lpstr>
      <vt:lpstr>House Prices: Advanced Regression Techniques</vt:lpstr>
      <vt:lpstr>Agenda</vt:lpstr>
      <vt:lpstr>Problem Overview</vt:lpstr>
      <vt:lpstr>Preprocessing and EDA</vt:lpstr>
      <vt:lpstr>Evaluation of Other Kernels</vt:lpstr>
      <vt:lpstr>Modeling Results</vt:lpstr>
      <vt:lpstr>Summary and Improvement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Mengqi Fan</cp:lastModifiedBy>
  <cp:revision>162</cp:revision>
  <dcterms:created xsi:type="dcterms:W3CDTF">2016-12-01T00:32:25Z</dcterms:created>
  <dcterms:modified xsi:type="dcterms:W3CDTF">2021-05-06T20:07:04Z</dcterms:modified>
</cp:coreProperties>
</file>

<file path=docProps/thumbnail.jpeg>
</file>